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88" r:id="rId4"/>
    <p:sldId id="286" r:id="rId5"/>
    <p:sldId id="287" r:id="rId6"/>
    <p:sldId id="275" r:id="rId7"/>
    <p:sldId id="289" r:id="rId8"/>
    <p:sldId id="292" r:id="rId9"/>
    <p:sldId id="272" r:id="rId10"/>
    <p:sldId id="259" r:id="rId11"/>
    <p:sldId id="284" r:id="rId12"/>
    <p:sldId id="285" r:id="rId13"/>
    <p:sldId id="262" r:id="rId14"/>
    <p:sldId id="264" r:id="rId15"/>
    <p:sldId id="290" r:id="rId16"/>
    <p:sldId id="261" r:id="rId17"/>
    <p:sldId id="263" r:id="rId18"/>
    <p:sldId id="291" r:id="rId19"/>
    <p:sldId id="268" r:id="rId20"/>
    <p:sldId id="266" r:id="rId21"/>
  </p:sldIdLst>
  <p:sldSz cx="9144000" cy="5143500" type="screen16x9"/>
  <p:notesSz cx="6858000" cy="9144000"/>
  <p:embeddedFontLst>
    <p:embeddedFont>
      <p:font typeface="FreesiaUPC" panose="020B0604020202020204" pitchFamily="34" charset="-34"/>
      <p:regular r:id="rId23"/>
      <p:bold r:id="rId24"/>
      <p:italic r:id="rId25"/>
      <p:boldItalic r:id="rId26"/>
    </p:embeddedFont>
    <p:embeddedFont>
      <p:font typeface="TH Sarabun New" panose="020B0604020202020204" charset="-34"/>
      <p:regular r:id="rId27"/>
      <p:bold r:id="rId28"/>
      <p:italic r:id="rId29"/>
      <p:boldItalic r:id="rId30"/>
    </p:embeddedFont>
    <p:embeddedFont>
      <p:font typeface="Kunlasatri" panose="020B0604020202020204" charset="0"/>
      <p:regular r:id="rId31"/>
      <p:bold r:id="rId32"/>
    </p:embeddedFont>
    <p:embeddedFont>
      <p:font typeface="LilyUPC" panose="020B0604020202020204" pitchFamily="34" charset="-34"/>
      <p:regular r:id="rId33"/>
      <p:bold r:id="rId34"/>
      <p:italic r:id="rId35"/>
      <p:boldItalic r:id="rId36"/>
    </p:embeddedFont>
    <p:embeddedFont>
      <p:font typeface="Cordia New" panose="020B0304020202020204" pitchFamily="34" charset="-3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545E4348-7D21-485E-B37B-97027B0869E4}">
          <p14:sldIdLst>
            <p14:sldId id="256"/>
            <p14:sldId id="257"/>
            <p14:sldId id="288"/>
            <p14:sldId id="286"/>
            <p14:sldId id="287"/>
            <p14:sldId id="275"/>
            <p14:sldId id="289"/>
            <p14:sldId id="292"/>
            <p14:sldId id="272"/>
            <p14:sldId id="259"/>
            <p14:sldId id="284"/>
            <p14:sldId id="285"/>
            <p14:sldId id="262"/>
            <p14:sldId id="264"/>
            <p14:sldId id="290"/>
            <p14:sldId id="261"/>
            <p14:sldId id="263"/>
            <p14:sldId id="291"/>
            <p14:sldId id="26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CC00"/>
    <a:srgbClr val="CC339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704CF0D-038E-483B-84AA-70ADE6C588D5}">
  <a:tblStyle styleId="{3704CF0D-038E-483B-84AA-70ADE6C588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3" autoAdjust="0"/>
    <p:restoredTop sz="94640" autoAdjust="0"/>
  </p:normalViewPr>
  <p:slideViewPr>
    <p:cSldViewPr>
      <p:cViewPr>
        <p:scale>
          <a:sx n="100" d="100"/>
          <a:sy n="100" d="100"/>
        </p:scale>
        <p:origin x="510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jpe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eg"/><Relationship Id="rId10" Type="http://schemas.openxmlformats.org/officeDocument/2006/relationships/image" Target="../media/image47.jp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eg"/><Relationship Id="rId10" Type="http://schemas.openxmlformats.org/officeDocument/2006/relationships/image" Target="../media/image56.jpg"/><Relationship Id="rId4" Type="http://schemas.openxmlformats.org/officeDocument/2006/relationships/image" Target="../media/image50.jpeg"/><Relationship Id="rId9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6500826" y="250489"/>
            <a:ext cx="2357437" cy="11604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โครงงาน</a:t>
            </a:r>
            <a:endParaRPr lang="en" sz="8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28" y="839448"/>
            <a:ext cx="4000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เครื่องปลูกต้นอ่อนทานตะวัน</a:t>
            </a:r>
            <a:endParaRPr lang="th-TH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th-TH" sz="44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405566">
            <a:off x="-900337" y="1528570"/>
            <a:ext cx="3764690" cy="3764690"/>
          </a:xfrm>
          <a:prstGeom prst="rect">
            <a:avLst/>
          </a:prstGeom>
          <a:noFill/>
        </p:spPr>
      </p:pic>
      <p:pic>
        <p:nvPicPr>
          <p:cNvPr id="5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737728">
            <a:off x="1079050" y="2722138"/>
            <a:ext cx="3086741" cy="308674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48253" y="1996857"/>
            <a:ext cx="223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ที่ปรึกษา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0826" y="2000246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สรร </a:t>
            </a:r>
            <a:r>
              <a:rPr lang="th-TH" sz="40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รัตน</a:t>
            </a:r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สัญญา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0826" y="2428874"/>
            <a:ext cx="270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ธนเดช ศรีสุขวสุ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4810" y="3391451"/>
            <a:ext cx="5286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วงศธร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โกสียะกุล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60070501051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นายภูมิภัทร ปาลกะวงศ์ ณ อยุธยา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60070501044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นายวศิน 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เศรษฐ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โชดึก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นายสิ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รวิชญ์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ลาภพิเศษพันธุ์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60070501064</a:t>
            </a:r>
            <a:endParaRPr lang="th-TH" sz="2400" dirty="0">
              <a:solidFill>
                <a:schemeClr val="tx1">
                  <a:lumMod val="95000"/>
                  <a:lumOff val="5000"/>
                </a:schemeClr>
              </a:solidFill>
              <a:latin typeface="Kunlasatri" pitchFamily="2" charset="0"/>
              <a:cs typeface="Kunlasatri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8185">
        <p:fade thruBlk="1"/>
      </p:transition>
    </mc:Choice>
    <mc:Fallback xmlns="">
      <p:transition advTm="18185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1428728" y="769008"/>
            <a:ext cx="2357454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อุปกรณ์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10</a:t>
            </a:fld>
            <a:endParaRPr lang="en" sz="2000" dirty="0"/>
          </a:p>
        </p:txBody>
      </p:sp>
      <p:pic>
        <p:nvPicPr>
          <p:cNvPr id="3074" name="Picture 2" descr="C:\Users\zeta\Desktop\picture\Vector-ComputerScience-300x27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143122"/>
            <a:ext cx="2857500" cy="2600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100">
        <p:fade thruBlk="1"/>
      </p:transition>
    </mc:Choice>
    <mc:Fallback xmlns="">
      <p:transition advTm="2100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2643206" cy="65973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1. ATMEGA328P</a:t>
            </a:r>
            <a:endParaRPr lang="en" sz="36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11</a:t>
            </a:fld>
            <a:endParaRPr lang="en" sz="2000" dirty="0"/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500034" y="1714494"/>
            <a:ext cx="228601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IRF3704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500066" y="3126462"/>
            <a:ext cx="185735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DHT111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4" name="Shape 81"/>
          <p:cNvSpPr txBox="1">
            <a:spLocks/>
          </p:cNvSpPr>
          <p:nvPr/>
        </p:nvSpPr>
        <p:spPr>
          <a:xfrm>
            <a:off x="4214810" y="285734"/>
            <a:ext cx="207167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ESP-01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5" name="Shape 81"/>
          <p:cNvSpPr txBox="1">
            <a:spLocks/>
          </p:cNvSpPr>
          <p:nvPr/>
        </p:nvSpPr>
        <p:spPr>
          <a:xfrm>
            <a:off x="4214810" y="1697702"/>
            <a:ext cx="207170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5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AMS1117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6" name="Shape 81"/>
          <p:cNvSpPr txBox="1">
            <a:spLocks/>
          </p:cNvSpPr>
          <p:nvPr/>
        </p:nvSpPr>
        <p:spPr>
          <a:xfrm>
            <a:off x="4286248" y="3071816"/>
            <a:ext cx="214314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MAX7219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4098" name="Picture 2" descr="C:\Users\zeta\Desktop\picture\atmega328p-pu-750x7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857238"/>
            <a:ext cx="1133472" cy="1133472"/>
          </a:xfrm>
          <a:prstGeom prst="rect">
            <a:avLst/>
          </a:prstGeom>
          <a:noFill/>
        </p:spPr>
      </p:pic>
      <p:pic>
        <p:nvPicPr>
          <p:cNvPr id="4099" name="Picture 3" descr="C:\Users\zeta\Desktop\picture\dht11-temperature-and-humidity-sens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3786196"/>
            <a:ext cx="1071570" cy="1071570"/>
          </a:xfrm>
          <a:prstGeom prst="rect">
            <a:avLst/>
          </a:prstGeom>
          <a:noFill/>
        </p:spPr>
      </p:pic>
      <p:pic>
        <p:nvPicPr>
          <p:cNvPr id="4100" name="Picture 4" descr="C:\Users\zeta\Desktop\picture\es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01773">
            <a:off x="4572000" y="785800"/>
            <a:ext cx="1285884" cy="1116147"/>
          </a:xfrm>
          <a:prstGeom prst="rect">
            <a:avLst/>
          </a:prstGeom>
          <a:noFill/>
        </p:spPr>
      </p:pic>
      <p:pic>
        <p:nvPicPr>
          <p:cNvPr id="4101" name="Picture 5" descr="C:\Users\zeta\Desktop\picture\images.jpg"/>
          <p:cNvPicPr>
            <a:picLocks noChangeAspect="1" noChangeArrowheads="1"/>
          </p:cNvPicPr>
          <p:nvPr/>
        </p:nvPicPr>
        <p:blipFill>
          <a:blip r:embed="rId6"/>
          <a:srcRect l="8523" t="25568" r="23295" b="23295"/>
          <a:stretch>
            <a:fillRect/>
          </a:stretch>
        </p:blipFill>
        <p:spPr bwMode="auto">
          <a:xfrm>
            <a:off x="4714876" y="2285998"/>
            <a:ext cx="1143008" cy="857256"/>
          </a:xfrm>
          <a:prstGeom prst="rect">
            <a:avLst/>
          </a:prstGeom>
          <a:noFill/>
        </p:spPr>
      </p:pic>
      <p:pic>
        <p:nvPicPr>
          <p:cNvPr id="4102" name="Picture 6" descr="C:\Users\zeta\Desktop\picture\MAX7219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7686" y="3571882"/>
            <a:ext cx="1785950" cy="1785950"/>
          </a:xfrm>
          <a:prstGeom prst="rect">
            <a:avLst/>
          </a:prstGeom>
          <a:noFill/>
        </p:spPr>
      </p:pic>
      <p:pic>
        <p:nvPicPr>
          <p:cNvPr id="4103" name="Picture 7" descr="C:\Users\zeta\Desktop\picture\698-to-220ab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1538" y="2214560"/>
            <a:ext cx="928694" cy="928694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/>
          <p:nvPr/>
        </p:nvCxnSpPr>
        <p:spPr>
          <a:xfrm rot="5400000">
            <a:off x="1535885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57">
        <p:fade thruBlk="1"/>
      </p:transition>
    </mc:Choice>
    <mc:Fallback xmlns="">
      <p:transition advTm="257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12</a:t>
            </a:fld>
            <a:endParaRPr lang="en" dirty="0"/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285720" y="126066"/>
            <a:ext cx="278608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Phenolic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 board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357158" y="1857370"/>
            <a:ext cx="200026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8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LED strip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8" name="Shape 81"/>
          <p:cNvSpPr txBox="1">
            <a:spLocks/>
          </p:cNvSpPr>
          <p:nvPr/>
        </p:nvSpPr>
        <p:spPr>
          <a:xfrm>
            <a:off x="357158" y="3286130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9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12V water pump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4357686" y="142858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polycarbonate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0" name="Shape 81"/>
          <p:cNvSpPr txBox="1">
            <a:spLocks/>
          </p:cNvSpPr>
          <p:nvPr/>
        </p:nvSpPr>
        <p:spPr>
          <a:xfrm>
            <a:off x="4286248" y="1785932"/>
            <a:ext cx="414340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11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Soil moisture sensor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1" name="Shape 81"/>
          <p:cNvSpPr txBox="1">
            <a:spLocks/>
          </p:cNvSpPr>
          <p:nvPr/>
        </p:nvSpPr>
        <p:spPr>
          <a:xfrm>
            <a:off x="4357686" y="3214692"/>
            <a:ext cx="235745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Water hose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5122" name="Picture 2" descr="C:\Users\zeta\Desktop\picture\pc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928662" y="642924"/>
            <a:ext cx="1122343" cy="1122343"/>
          </a:xfrm>
          <a:prstGeom prst="rect">
            <a:avLst/>
          </a:prstGeom>
          <a:noFill/>
        </p:spPr>
      </p:pic>
      <p:pic>
        <p:nvPicPr>
          <p:cNvPr id="5123" name="Picture 3" descr="C:\Users\zeta\Desktop\picture\r6_seri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651350">
            <a:off x="1000100" y="2261931"/>
            <a:ext cx="1973218" cy="1071457"/>
          </a:xfrm>
          <a:prstGeom prst="rect">
            <a:avLst/>
          </a:prstGeom>
          <a:noFill/>
        </p:spPr>
      </p:pic>
      <p:pic>
        <p:nvPicPr>
          <p:cNvPr id="5124" name="Picture 4" descr="C:\Users\zeta\Desktop\picture\s621999596665304727_p11_i3_w50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3857634"/>
            <a:ext cx="1143008" cy="1143008"/>
          </a:xfrm>
          <a:prstGeom prst="rect">
            <a:avLst/>
          </a:prstGeom>
          <a:noFill/>
        </p:spPr>
      </p:pic>
      <p:pic>
        <p:nvPicPr>
          <p:cNvPr id="5125" name="Picture 5" descr="C:\Users\zeta\Desktop\picture\sheet-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642924"/>
            <a:ext cx="1285884" cy="1285884"/>
          </a:xfrm>
          <a:prstGeom prst="rect">
            <a:avLst/>
          </a:prstGeom>
          <a:noFill/>
        </p:spPr>
      </p:pic>
      <p:pic>
        <p:nvPicPr>
          <p:cNvPr id="5126" name="Picture 6" descr="C:\Users\zeta\Desktop\picture\ดาวน์โหลด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428874"/>
            <a:ext cx="944568" cy="944568"/>
          </a:xfrm>
          <a:prstGeom prst="rect">
            <a:avLst/>
          </a:prstGeom>
          <a:noFill/>
        </p:spPr>
      </p:pic>
      <p:pic>
        <p:nvPicPr>
          <p:cNvPr id="5127" name="Picture 7" descr="C:\Users\zeta\Desktop\picture\VEN-000648_8856953000121_2017053009505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3357568"/>
            <a:ext cx="1606265" cy="1928808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>
          <a:xfrm rot="5400000">
            <a:off x="1607323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56">
        <p:fade thruBlk="1"/>
      </p:transition>
    </mc:Choice>
    <mc:Fallback xmlns="">
      <p:transition advTm="956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1785918" y="2629095"/>
            <a:ext cx="5572164" cy="110245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6000" b="1" dirty="0">
                <a:solidFill>
                  <a:srgbClr val="FFFFFF"/>
                </a:solidFill>
                <a:latin typeface="Kunlasatri" panose="020B0604020202020204" charset="0"/>
                <a:cs typeface="Kunlasatri" panose="020B0604020202020204" charset="0"/>
              </a:rPr>
              <a:t>การดำเนินการ</a:t>
            </a:r>
            <a:endParaRPr lang="en" sz="6000" b="1" dirty="0">
              <a:solidFill>
                <a:srgbClr val="FFFFFF"/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929190" y="1000114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95300" y="475282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13</a:t>
            </a:fld>
            <a:endParaRPr lang="en" dirty="0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915816" y="3643320"/>
            <a:ext cx="3240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135584DE-1063-4174-AB9B-CD7D56B5540F}"/>
              </a:ext>
            </a:extLst>
          </p:cNvPr>
          <p:cNvSpPr/>
          <p:nvPr/>
        </p:nvSpPr>
        <p:spPr>
          <a:xfrm>
            <a:off x="4128311" y="2844730"/>
            <a:ext cx="83649" cy="87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575">
        <p:fade thruBlk="1"/>
      </p:transition>
    </mc:Choice>
    <mc:Fallback xmlns="">
      <p:transition advTm="1575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1406" y="3091979"/>
          <a:ext cx="3000364" cy="2122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6" y="3091979"/>
                        <a:ext cx="3000364" cy="2122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643305" y="1142990"/>
            <a:ext cx="2392977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เตรียมอุปกรณ์ต่างๆ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โดยขอยืมจากห้อง</a:t>
            </a:r>
            <a:r>
              <a:rPr lang="th-TH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ปฏฎิบั</a:t>
            </a: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ติการและสั่งซื้อผ่านทางเว็บ </a:t>
            </a:r>
            <a:r>
              <a:rPr lang="en-US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aliexpress</a:t>
            </a:r>
            <a:r>
              <a:rPr lang="en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.com</a:t>
            </a:r>
            <a:endParaRPr lang="th-TH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โดยอุปกรณ์มีคร่าวๆ ดังนี้ 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polycarbonate etc.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00034" y="1172896"/>
            <a:ext cx="2000264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ร่างแบบ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 algn="thaiDist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ะดมความคิดให้อุปกรณ์ของเรามีความใกล้เคียงกับฟาร์มปลูกดอกทานตะวันที่สุดโดยมีเงื่อนไขคือรูปร่างต้องไม่เทอะทะและขนาดต้องไม่เกะกะบ้าน สะดวกต่อการใช้งาน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8" name="Shape 101"/>
          <p:cNvSpPr txBox="1">
            <a:spLocks/>
          </p:cNvSpPr>
          <p:nvPr/>
        </p:nvSpPr>
        <p:spPr>
          <a:xfrm>
            <a:off x="-785850" y="-16810"/>
            <a:ext cx="5572164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6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nlasatri" pitchFamily="2" charset="0"/>
                <a:ea typeface="Lato Hairline"/>
                <a:cs typeface="Kunlasatri" pitchFamily="2" charset="0"/>
                <a:sym typeface="Lato Hairline"/>
              </a:rPr>
              <a:t>การดำเนินการ</a:t>
            </a:r>
            <a:endParaRPr kumimoji="0" lang="en" sz="6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unlasatri" pitchFamily="2" charset="0"/>
              <a:ea typeface="Lato Hairline"/>
              <a:cs typeface="Kunlasatri" pitchFamily="2" charset="0"/>
              <a:sym typeface="Lato Hairline"/>
            </a:endParaRPr>
          </a:p>
        </p:txBody>
      </p:sp>
      <p:pic>
        <p:nvPicPr>
          <p:cNvPr id="2050" name="Picture 2" descr="C:\Users\zeta\Desktop\picture\20171031_124722.jpg"/>
          <p:cNvPicPr>
            <a:picLocks noChangeAspect="1" noChangeArrowheads="1"/>
          </p:cNvPicPr>
          <p:nvPr/>
        </p:nvPicPr>
        <p:blipFill>
          <a:blip r:embed="rId6"/>
          <a:srcRect l="24631"/>
          <a:stretch>
            <a:fillRect/>
          </a:stretch>
        </p:blipFill>
        <p:spPr bwMode="auto">
          <a:xfrm>
            <a:off x="3643306" y="3071816"/>
            <a:ext cx="2392977" cy="178595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500034" y="857238"/>
            <a:ext cx="2991846" cy="0"/>
          </a:xfrm>
          <a:prstGeom prst="line">
            <a:avLst/>
          </a:prstGeom>
          <a:ln w="508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วงรี 8">
            <a:extLst>
              <a:ext uri="{FF2B5EF4-FFF2-40B4-BE49-F238E27FC236}">
                <a16:creationId xmlns:a16="http://schemas.microsoft.com/office/drawing/2014/main" id="{C627F2BE-8819-4007-99DB-BA7F62CAECFA}"/>
              </a:ext>
            </a:extLst>
          </p:cNvPr>
          <p:cNvSpPr/>
          <p:nvPr/>
        </p:nvSpPr>
        <p:spPr>
          <a:xfrm>
            <a:off x="1547664" y="267494"/>
            <a:ext cx="72008" cy="87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192">
        <p:fade thruBlk="1"/>
      </p:transition>
    </mc:Choice>
    <mc:Fallback xmlns="">
      <p:transition advTm="14192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1F7EA4E-AFD2-42F3-AC78-AFE78BE3AF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10522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985393F5-F1FB-4507-84F9-4C613647EFFF}"/>
              </a:ext>
            </a:extLst>
          </p:cNvPr>
          <p:cNvSpPr txBox="1">
            <a:spLocks/>
          </p:cNvSpPr>
          <p:nvPr/>
        </p:nvSpPr>
        <p:spPr>
          <a:xfrm>
            <a:off x="868528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15</a:t>
            </a:fld>
            <a:endParaRPr lang="en" dirty="0"/>
          </a:p>
        </p:txBody>
      </p:sp>
      <p:pic>
        <p:nvPicPr>
          <p:cNvPr id="6" name="Picture 5" descr="C:\Users\zeta\Desktop\picture\20171106_131055.jpg">
            <a:extLst>
              <a:ext uri="{FF2B5EF4-FFF2-40B4-BE49-F238E27FC236}">
                <a16:creationId xmlns:a16="http://schemas.microsoft.com/office/drawing/2014/main" id="{1F70B1D7-48B6-47A7-A316-AA036CE1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172" y="928676"/>
            <a:ext cx="1803349" cy="1014384"/>
          </a:xfrm>
          <a:prstGeom prst="rect">
            <a:avLst/>
          </a:prstGeom>
          <a:noFill/>
        </p:spPr>
      </p:pic>
      <p:pic>
        <p:nvPicPr>
          <p:cNvPr id="7" name="Picture 6" descr="C:\Users\zeta\Desktop\picture\20171106_141406.jpg">
            <a:extLst>
              <a:ext uri="{FF2B5EF4-FFF2-40B4-BE49-F238E27FC236}">
                <a16:creationId xmlns:a16="http://schemas.microsoft.com/office/drawing/2014/main" id="{D3C93EFB-0EA5-4664-B66A-11BD1DEB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491226" y="2547192"/>
            <a:ext cx="2928956" cy="1835065"/>
          </a:xfrm>
          <a:prstGeom prst="rect">
            <a:avLst/>
          </a:prstGeom>
          <a:noFill/>
        </p:spPr>
      </p:pic>
      <p:pic>
        <p:nvPicPr>
          <p:cNvPr id="8" name="Picture 11" descr="C:\Users\zeta\Desktop\picture\20171031_210900.jpg">
            <a:extLst>
              <a:ext uri="{FF2B5EF4-FFF2-40B4-BE49-F238E27FC236}">
                <a16:creationId xmlns:a16="http://schemas.microsoft.com/office/drawing/2014/main" id="{17AD8A0E-5CC8-4EC2-93B6-6551F3AA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966470" y="2928940"/>
            <a:ext cx="2571768" cy="1428760"/>
          </a:xfrm>
          <a:prstGeom prst="rect">
            <a:avLst/>
          </a:prstGeom>
          <a:noFill/>
        </p:spPr>
      </p:pic>
      <p:pic>
        <p:nvPicPr>
          <p:cNvPr id="9" name="Picture 12" descr="C:\Users\zeta\Desktop\picture\20171106_193529.jpg">
            <a:extLst>
              <a:ext uri="{FF2B5EF4-FFF2-40B4-BE49-F238E27FC236}">
                <a16:creationId xmlns:a16="http://schemas.microsoft.com/office/drawing/2014/main" id="{11B3DB19-4F6E-4C50-A6ED-FE098C8B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528" y="928676"/>
            <a:ext cx="2627331" cy="1357322"/>
          </a:xfrm>
          <a:prstGeom prst="rect">
            <a:avLst/>
          </a:prstGeom>
          <a:noFill/>
        </p:spPr>
      </p:pic>
      <p:sp>
        <p:nvSpPr>
          <p:cNvPr id="11" name="Shape 122">
            <a:extLst>
              <a:ext uri="{FF2B5EF4-FFF2-40B4-BE49-F238E27FC236}">
                <a16:creationId xmlns:a16="http://schemas.microsoft.com/office/drawing/2014/main" id="{11FC9C5F-4C80-45B5-83AF-7DE1A6A4F9EE}"/>
              </a:ext>
            </a:extLst>
          </p:cNvPr>
          <p:cNvSpPr txBox="1">
            <a:spLocks/>
          </p:cNvSpPr>
          <p:nvPr/>
        </p:nvSpPr>
        <p:spPr>
          <a:xfrm>
            <a:off x="251520" y="138617"/>
            <a:ext cx="3357554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ออกแบบวงจรควบคุม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EA83CA6-8A8A-4458-B9B3-68ED95DBD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49" y="928676"/>
            <a:ext cx="2627330" cy="147787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D3BDF56-D590-459F-82B8-FBDA9F437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21582" y="3005739"/>
            <a:ext cx="2375625" cy="145145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26C9B3D-253A-4FAF-9CB4-EAC138622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52" y="3852786"/>
            <a:ext cx="2139732" cy="1091073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8F6BC1B-407B-4BB4-859C-5CC3910FF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373" y="2527868"/>
            <a:ext cx="2139732" cy="1203599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4AE1F1B7-CC3B-4169-BCE1-E8BC442A8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 flipV="1">
            <a:off x="7461884" y="1207146"/>
            <a:ext cx="1501871" cy="944931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52C58A7-9BB9-4DCB-8F0C-3F378AF13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393828" y="3074790"/>
            <a:ext cx="2561845" cy="11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063">
        <p:fade thruBlk="1"/>
      </p:transition>
    </mc:Choice>
    <mc:Fallback xmlns="">
      <p:transition advTm="8063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71420"/>
            <a:ext cx="2286016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ตัดและทำกล่องกล่อง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3079" name="Picture 7" descr="C:\Users\zeta\Desktop\picture\20171108_150116.jpg"/>
          <p:cNvPicPr>
            <a:picLocks noChangeAspect="1" noChangeArrowheads="1"/>
          </p:cNvPicPr>
          <p:nvPr/>
        </p:nvPicPr>
        <p:blipFill>
          <a:blip r:embed="rId3"/>
          <a:srcRect l="13675" r="13674"/>
          <a:stretch>
            <a:fillRect/>
          </a:stretch>
        </p:blipFill>
        <p:spPr bwMode="auto">
          <a:xfrm rot="5400000">
            <a:off x="100106" y="2900240"/>
            <a:ext cx="2277257" cy="1763153"/>
          </a:xfrm>
          <a:prstGeom prst="rect">
            <a:avLst/>
          </a:prstGeom>
          <a:noFill/>
        </p:spPr>
      </p:pic>
      <p:pic>
        <p:nvPicPr>
          <p:cNvPr id="3081" name="Picture 9" descr="C:\Users\zeta\Desktop\picture\20171102_17345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785800"/>
            <a:ext cx="3214710" cy="1752600"/>
          </a:xfrm>
          <a:prstGeom prst="rect">
            <a:avLst/>
          </a:prstGeom>
          <a:noFill/>
        </p:spPr>
      </p:pic>
      <p:pic>
        <p:nvPicPr>
          <p:cNvPr id="3082" name="Picture 10" descr="C:\Users\zeta\Desktop\picture\20171102_1640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1785918" y="3143254"/>
            <a:ext cx="2286016" cy="1285884"/>
          </a:xfrm>
          <a:prstGeom prst="rect">
            <a:avLst/>
          </a:prstGeom>
          <a:noFill/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09E049D-75C6-4F02-915F-492BCB2E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31637" y="771550"/>
            <a:ext cx="3055204" cy="1512168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796298F-F152-42D1-9E6F-886B7FFAC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79" y="771550"/>
            <a:ext cx="1811150" cy="101877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7FAF4A2-9890-44BF-A222-5E1648326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137187" y="2532671"/>
            <a:ext cx="3029135" cy="1811151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8A177E3-6BCD-4DF7-B81C-2F0264B3C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172314" y="2987062"/>
            <a:ext cx="2525080" cy="1406427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7FA2118-82FB-4A3D-973E-B609B75C2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239" y="2447064"/>
            <a:ext cx="1527602" cy="85927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76847FD-4EDA-4CB4-B8A8-894C44A5D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9238" y="3435849"/>
            <a:ext cx="1527603" cy="859277"/>
          </a:xfrm>
          <a:prstGeom prst="rect">
            <a:avLst/>
          </a:prstGeom>
        </p:spPr>
      </p:pic>
      <p:sp>
        <p:nvSpPr>
          <p:cNvPr id="13" name="Shape 96">
            <a:extLst>
              <a:ext uri="{FF2B5EF4-FFF2-40B4-BE49-F238E27FC236}">
                <a16:creationId xmlns:a16="http://schemas.microsoft.com/office/drawing/2014/main" id="{8D2C7E3C-B41C-4142-9E81-E5DEC3DF86AA}"/>
              </a:ext>
            </a:extLst>
          </p:cNvPr>
          <p:cNvSpPr txBox="1">
            <a:spLocks/>
          </p:cNvSpPr>
          <p:nvPr/>
        </p:nvSpPr>
        <p:spPr>
          <a:xfrm>
            <a:off x="8595300" y="47185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16</a:t>
            </a:fld>
            <a:endParaRPr lang="en" dirty="0"/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A5C0E787-19E5-49E6-9BC8-28F488F8B2C7}"/>
              </a:ext>
            </a:extLst>
          </p:cNvPr>
          <p:cNvSpPr/>
          <p:nvPr/>
        </p:nvSpPr>
        <p:spPr>
          <a:xfrm>
            <a:off x="1383009" y="2230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1828">
        <p:fade thruBlk="1"/>
      </p:transition>
    </mc:Choice>
    <mc:Fallback xmlns="">
      <p:transition advTm="11828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17</a:t>
            </a:fld>
            <a:endParaRPr lang="en" dirty="0"/>
          </a:p>
        </p:txBody>
      </p:sp>
      <p:sp>
        <p:nvSpPr>
          <p:cNvPr id="10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267494"/>
            <a:ext cx="4143404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ทดลองปลูกเมล็ดทานตะวัน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29698" name="Picture 2" descr="C:\Users\zeta\Desktop\picture\23599892_1539764919441217_54535030_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378" y="2826197"/>
            <a:ext cx="2297619" cy="211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9" name="Picture 3" descr="C:\Users\zeta\Desktop\picture\23557897_1539764769441232_99698010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832006" y="2969967"/>
            <a:ext cx="2295408" cy="172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5232" y="2290442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แบบแช่น้ำก่อนแล้วค่อยเอาลงดิน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7378" y="228371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แบบไม่แช่น้ำแล้วเอาลงดิน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C4017F2-7421-45A5-8C22-885362FDCE20}"/>
              </a:ext>
            </a:extLst>
          </p:cNvPr>
          <p:cNvSpPr txBox="1"/>
          <p:nvPr/>
        </p:nvSpPr>
        <p:spPr>
          <a:xfrm>
            <a:off x="300586" y="1178620"/>
            <a:ext cx="2111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Kunlasatri" panose="020B0604020202020204" charset="0"/>
                <a:cs typeface="Kunlasatri" panose="020B0604020202020204" charset="0"/>
              </a:rPr>
              <a:t>จุดประสงค์ </a:t>
            </a:r>
            <a:r>
              <a:rPr lang="en-US" sz="3200" dirty="0">
                <a:latin typeface="Kunlasatri" panose="020B0604020202020204" charset="0"/>
                <a:cs typeface="Kunlasatri" panose="020B0604020202020204" charset="0"/>
              </a:rPr>
              <a:t>:</a:t>
            </a:r>
            <a:endParaRPr lang="th-TH" sz="3200" dirty="0">
              <a:latin typeface="Kunlasatri" panose="020B0604020202020204" charset="0"/>
              <a:cs typeface="Kunlasatri" panose="020B0604020202020204" charset="0"/>
            </a:endParaRP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A1524E29-6978-46A8-863E-FECA1EE178F7}"/>
              </a:ext>
            </a:extLst>
          </p:cNvPr>
          <p:cNvCxnSpPr>
            <a:cxnSpLocks/>
          </p:cNvCxnSpPr>
          <p:nvPr/>
        </p:nvCxnSpPr>
        <p:spPr>
          <a:xfrm>
            <a:off x="357728" y="843558"/>
            <a:ext cx="349419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31F4D37-649F-4DAD-82D9-1D7BE01467AD}"/>
              </a:ext>
            </a:extLst>
          </p:cNvPr>
          <p:cNvSpPr txBox="1"/>
          <p:nvPr/>
        </p:nvSpPr>
        <p:spPr>
          <a:xfrm>
            <a:off x="1979712" y="1185595"/>
            <a:ext cx="6319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เปรียบเทียบประสิทธิภาพการปลูกต้นอ่อนทานตะวัน 2 แบบ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เพื่อนำไปปรับใช้ในระบบการปลูกต้นอ่อนทานตะวัน</a:t>
            </a:r>
          </a:p>
        </p:txBody>
      </p: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6559967B-455C-4BF1-AA4D-5FA9C3BAEB23}"/>
              </a:ext>
            </a:extLst>
          </p:cNvPr>
          <p:cNvCxnSpPr>
            <a:cxnSpLocks/>
          </p:cNvCxnSpPr>
          <p:nvPr/>
        </p:nvCxnSpPr>
        <p:spPr>
          <a:xfrm>
            <a:off x="3851920" y="2139702"/>
            <a:ext cx="0" cy="2798525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DD173157-1A26-4E25-9AB0-B5C6866FE414}"/>
              </a:ext>
            </a:extLst>
          </p:cNvPr>
          <p:cNvSpPr/>
          <p:nvPr/>
        </p:nvSpPr>
        <p:spPr>
          <a:xfrm>
            <a:off x="2840489" y="17176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471DC828-926E-41CA-9804-53C4D7EC182C}"/>
              </a:ext>
            </a:extLst>
          </p:cNvPr>
          <p:cNvSpPr/>
          <p:nvPr/>
        </p:nvSpPr>
        <p:spPr>
          <a:xfrm>
            <a:off x="1244828" y="23966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4C73B57F-A9E8-4033-8765-3F38B016A790}"/>
              </a:ext>
            </a:extLst>
          </p:cNvPr>
          <p:cNvSpPr/>
          <p:nvPr/>
        </p:nvSpPr>
        <p:spPr>
          <a:xfrm>
            <a:off x="5597879" y="238018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8469">
        <p:fade thruBlk="1"/>
      </p:transition>
    </mc:Choice>
    <mc:Fallback xmlns="">
      <p:transition advTm="38469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11A7353-7346-40E4-9332-B4E3F1FEC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18</a:t>
            </a:fld>
            <a:endParaRPr lang="en" dirty="0"/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4E6DEC6B-AF2E-4574-8E88-A8B1FAD76C38}"/>
              </a:ext>
            </a:extLst>
          </p:cNvPr>
          <p:cNvSpPr txBox="1">
            <a:spLocks/>
          </p:cNvSpPr>
          <p:nvPr/>
        </p:nvSpPr>
        <p:spPr>
          <a:xfrm>
            <a:off x="285720" y="71420"/>
            <a:ext cx="5654432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ปัญหาที่พบระหว่างการทำงานฝ</a:t>
            </a:r>
            <a:r>
              <a:rPr lang="en-US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/</a:t>
            </a: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ความท้าทาย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08BFFE19-1E9E-45E4-93D9-C9E88A06E3E4}"/>
              </a:ext>
            </a:extLst>
          </p:cNvPr>
          <p:cNvSpPr/>
          <p:nvPr/>
        </p:nvSpPr>
        <p:spPr>
          <a:xfrm>
            <a:off x="2157842" y="1563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D77DE-0719-4CBE-8D44-999AD881A594}"/>
              </a:ext>
            </a:extLst>
          </p:cNvPr>
          <p:cNvSpPr txBox="1"/>
          <p:nvPr/>
        </p:nvSpPr>
        <p:spPr>
          <a:xfrm>
            <a:off x="785786" y="1109953"/>
            <a:ext cx="6234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ปัญหาของบอร์ด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ESP12-E</a:t>
            </a: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ปัญหาการทำงานของเซนเซอร์ 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DHT12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ปัญหาการแสดงผลของเครื่อง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ปัญหาในการปลูกต้นอ่อนทานตะวัน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การเรียนรู้การทำงานของ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microcontroller </a:t>
            </a: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และระบบที่เกี่ยวข้อง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ความไม่พร้อมของเครื่องมือ</a:t>
            </a:r>
          </a:p>
        </p:txBody>
      </p:sp>
      <p:pic>
        <p:nvPicPr>
          <p:cNvPr id="3074" name="Picture 2" descr="15102425757731751572310.jpg">
            <a:extLst>
              <a:ext uri="{FF2B5EF4-FFF2-40B4-BE49-F238E27FC236}">
                <a16:creationId xmlns:a16="http://schemas.microsoft.com/office/drawing/2014/main" id="{2BACED5D-494E-4A1D-8562-0F4F167F0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4385" r="10162" b="19200"/>
          <a:stretch/>
        </p:blipFill>
        <p:spPr bwMode="auto">
          <a:xfrm rot="16200000">
            <a:off x="5212522" y="739021"/>
            <a:ext cx="1455260" cy="20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5ECF4A26-C3B9-4D31-BDE0-6214F49B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7" r="20092"/>
          <a:stretch/>
        </p:blipFill>
        <p:spPr>
          <a:xfrm rot="5400000">
            <a:off x="7238350" y="900648"/>
            <a:ext cx="1813113" cy="1768756"/>
          </a:xfrm>
          <a:prstGeom prst="rect">
            <a:avLst/>
          </a:prstGeom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2C635380-73BE-40EB-A9DF-2952A159975B}"/>
              </a:ext>
            </a:extLst>
          </p:cNvPr>
          <p:cNvSpPr/>
          <p:nvPr/>
        </p:nvSpPr>
        <p:spPr>
          <a:xfrm>
            <a:off x="2510057" y="33638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9EE6D956-9F66-4290-9364-AC9A6613AB54}"/>
              </a:ext>
            </a:extLst>
          </p:cNvPr>
          <p:cNvSpPr/>
          <p:nvPr/>
        </p:nvSpPr>
        <p:spPr>
          <a:xfrm>
            <a:off x="3419872" y="1954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068">
        <p:fade thruBlk="1"/>
      </p:transition>
    </mc:Choice>
    <mc:Fallback xmlns="">
      <p:transition advTm="12068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2844" y="71276"/>
            <a:ext cx="171451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th-TH" sz="4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ตารางงาน</a:t>
            </a:r>
            <a:endParaRPr lang="en" sz="4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19</a:t>
            </a:fld>
            <a:endParaRPr lang="en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14480" y="1928808"/>
            <a:ext cx="135732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14480" y="1571618"/>
            <a:ext cx="671517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14744" y="3000378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14612" y="2355848"/>
            <a:ext cx="2714644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72198" y="4429138"/>
            <a:ext cx="2500330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00760" y="3786196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42844" y="1000114"/>
          <a:ext cx="8786848" cy="3703320"/>
        </p:xfrm>
        <a:graphic>
          <a:graphicData uri="http://schemas.openxmlformats.org/drawingml/2006/table">
            <a:tbl>
              <a:tblPr firstRow="1" bandRow="1">
                <a:tableStyleId>{3704CF0D-038E-483B-84AA-70ADE6C588D5}</a:tableStyleId>
              </a:tblPr>
              <a:tblGrid>
                <a:gridCol w="109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Week(date)</a:t>
                      </a:r>
                      <a:endParaRPr lang="th-TH" sz="14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1(23 Oct-29 Oct)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2(30</a:t>
                      </a:r>
                      <a:r>
                        <a:rPr lang="en-US" sz="1000" baseline="0" dirty="0">
                          <a:latin typeface="Times New Roman" pitchFamily="18" charset="0"/>
                          <a:cs typeface="Times New Roman" pitchFamily="18" charset="0"/>
                        </a:rPr>
                        <a:t> Oct-5 Nov</a:t>
                      </a:r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3(6 Nov-12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4(13 Nov-19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5(20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6(27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7(4 Dec-10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หาข้อมูล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จัดหาอุปกรณ์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ประดิษฐ์เครื่อง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ทดลองปลูกต้นไม้ในกระถาง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ปลูกต้นไม้ในเครื่อง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แก้ไขปรับปรุงอุปกรณ์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กราฟิก 2" descr="คลาน">
            <a:extLst>
              <a:ext uri="{FF2B5EF4-FFF2-40B4-BE49-F238E27FC236}">
                <a16:creationId xmlns:a16="http://schemas.microsoft.com/office/drawing/2014/main" id="{F495E0CB-CB14-4DBD-92CB-0E7185EB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7085" y="2389414"/>
            <a:ext cx="786948" cy="786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5520">
        <p:fade thruBlk="1"/>
      </p:transition>
    </mc:Choice>
    <mc:Fallback xmlns="">
      <p:transition advTm="3552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zeta\Desktop\picture\73705e7fd2be50f9484afbf50b59df9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785932"/>
            <a:ext cx="1117600" cy="1117600"/>
          </a:xfrm>
          <a:prstGeom prst="rect">
            <a:avLst/>
          </a:prstGeom>
          <a:noFill/>
        </p:spPr>
      </p:pic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742955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ความเป็นมาและความสำคัญของโครงงาน</a:t>
            </a:r>
            <a:endParaRPr lang="en" sz="54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500034" y="1214428"/>
            <a:ext cx="1643074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20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สิ่งรอบตัว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76456" y="47499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  <p:pic>
        <p:nvPicPr>
          <p:cNvPr id="2052" name="Picture 4" descr="C:\Users\zeta\Desktop\picture\home-farming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357436"/>
            <a:ext cx="2571750" cy="1266825"/>
          </a:xfrm>
          <a:prstGeom prst="rect">
            <a:avLst/>
          </a:prstGeom>
          <a:noFill/>
        </p:spPr>
      </p:pic>
      <p:sp>
        <p:nvSpPr>
          <p:cNvPr id="14" name="Shape 67"/>
          <p:cNvSpPr txBox="1">
            <a:spLocks noGrp="1"/>
          </p:cNvSpPr>
          <p:nvPr>
            <p:ph type="body" idx="1"/>
          </p:nvPr>
        </p:nvSpPr>
        <p:spPr>
          <a:xfrm>
            <a:off x="3500430" y="1214428"/>
            <a:ext cx="3900486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20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ความสามารถของสมาชิก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pic>
        <p:nvPicPr>
          <p:cNvPr id="2054" name="Picture 6" descr="C:\Users\zeta\Desktop\picture\cpp-c++-file-icon-7362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785932"/>
            <a:ext cx="1279525" cy="1279525"/>
          </a:xfrm>
          <a:prstGeom prst="rect">
            <a:avLst/>
          </a:prstGeom>
          <a:noFill/>
        </p:spPr>
      </p:pic>
      <p:pic>
        <p:nvPicPr>
          <p:cNvPr id="2055" name="Picture 7" descr="C:\Users\zeta\Desktop\picture\4b3cdaac041c50ffefcb2facbf26a73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86182" y="2000246"/>
            <a:ext cx="1143008" cy="939552"/>
          </a:xfrm>
          <a:prstGeom prst="rect">
            <a:avLst/>
          </a:prstGeom>
          <a:noFill/>
        </p:spPr>
      </p:pic>
      <p:pic>
        <p:nvPicPr>
          <p:cNvPr id="2056" name="Picture 8" descr="C:\Users\zeta\Desktop\picture\giphy.gif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238500"/>
            <a:ext cx="1447800" cy="190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rot="5400000">
            <a:off x="785786" y="3357568"/>
            <a:ext cx="4429156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-142908" y="1142991"/>
            <a:ext cx="9286908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5434">
        <p:fade thruBlk="1"/>
      </p:transition>
    </mc:Choice>
    <mc:Fallback xmlns="">
      <p:transition advTm="35434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1000100" y="1500180"/>
            <a:ext cx="694905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ea typeface="Lato Light"/>
                <a:cs typeface="LilyUPC" pitchFamily="34" charset="-34"/>
                <a:sym typeface="Lato Light"/>
              </a:rPr>
              <a:t>อนาคตจะทำอะไรต่อไป</a:t>
            </a:r>
            <a:endParaRPr lang="en" sz="8000" dirty="0">
              <a:solidFill>
                <a:schemeClr val="tx1"/>
              </a:solidFill>
              <a:latin typeface="LilyUPC" pitchFamily="34" charset="-34"/>
              <a:ea typeface="Lato Light"/>
              <a:cs typeface="LilyUPC" pitchFamily="34" charset="-34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60432" y="465998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5" name="กราฟิก 4" descr="เต้นรำ">
            <a:extLst>
              <a:ext uri="{FF2B5EF4-FFF2-40B4-BE49-F238E27FC236}">
                <a16:creationId xmlns:a16="http://schemas.microsoft.com/office/drawing/2014/main" id="{6C8F0137-167B-4BA7-BE11-B9B1432B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538" y="2431749"/>
            <a:ext cx="2016224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5056">
        <p:fade thruBlk="1"/>
      </p:transition>
    </mc:Choice>
    <mc:Fallback xmlns="">
      <p:transition advTm="35056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ผลการค้นหารูปภาพสำหรับ green world">
            <a:extLst>
              <a:ext uri="{FF2B5EF4-FFF2-40B4-BE49-F238E27FC236}">
                <a16:creationId xmlns:a16="http://schemas.microsoft.com/office/drawing/2014/main" id="{A79457D4-82DD-47AA-AC52-0959158A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4680520" cy="37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0B4F662-3B2C-4246-BE4A-4DABD8DA24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8464" y="4730603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3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10C6951-FB78-4DA6-B15E-062230780C11}"/>
              </a:ext>
            </a:extLst>
          </p:cNvPr>
          <p:cNvSpPr txBox="1"/>
          <p:nvPr/>
        </p:nvSpPr>
        <p:spPr>
          <a:xfrm>
            <a:off x="3707904" y="2217807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ทำไมถึงเลือกต้นอ่อนทานตะวัน</a:t>
            </a:r>
          </a:p>
        </p:txBody>
      </p:sp>
      <p:pic>
        <p:nvPicPr>
          <p:cNvPr id="3074" name="Picture 2" descr="ผลการค้นหารูปภาพสำหรับ ต้นอ่อนทานตะวัน">
            <a:extLst>
              <a:ext uri="{FF2B5EF4-FFF2-40B4-BE49-F238E27FC236}">
                <a16:creationId xmlns:a16="http://schemas.microsoft.com/office/drawing/2014/main" id="{FA3D0AE0-0A92-456C-8A22-FFD2ABF1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1020"/>
            <a:ext cx="3240197" cy="324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วงรี 5">
            <a:extLst>
              <a:ext uri="{FF2B5EF4-FFF2-40B4-BE49-F238E27FC236}">
                <a16:creationId xmlns:a16="http://schemas.microsoft.com/office/drawing/2014/main" id="{9DC13145-34C9-4C53-8F2D-D61082909B45}"/>
              </a:ext>
            </a:extLst>
          </p:cNvPr>
          <p:cNvSpPr/>
          <p:nvPr/>
        </p:nvSpPr>
        <p:spPr>
          <a:xfrm>
            <a:off x="3923928" y="2355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396">
        <p:fade thruBlk="1"/>
      </p:transition>
    </mc:Choice>
    <mc:Fallback xmlns="">
      <p:transition advTm="12396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14C9491-5C1E-4871-9632-2B4CDA172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4</a:t>
            </a:fld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43CC2D2A-FA78-44A7-8B9B-78FC15BD1EAC}"/>
              </a:ext>
            </a:extLst>
          </p:cNvPr>
          <p:cNvSpPr txBox="1"/>
          <p:nvPr/>
        </p:nvSpPr>
        <p:spPr>
          <a:xfrm>
            <a:off x="2267744" y="2295912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วิธีการปลูกต้นอ่อนทานตะวันทั่วไป</a:t>
            </a:r>
          </a:p>
        </p:txBody>
      </p: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2FED73F3-166F-4B30-AE58-487FBB74C351}"/>
              </a:ext>
            </a:extLst>
          </p:cNvPr>
          <p:cNvCxnSpPr/>
          <p:nvPr/>
        </p:nvCxnSpPr>
        <p:spPr>
          <a:xfrm>
            <a:off x="2339752" y="3003798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8A270103-EF09-440F-90C0-50945A3345D0}"/>
              </a:ext>
            </a:extLst>
          </p:cNvPr>
          <p:cNvCxnSpPr/>
          <p:nvPr/>
        </p:nvCxnSpPr>
        <p:spPr>
          <a:xfrm>
            <a:off x="2339752" y="2139702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3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730">
        <p:fade thruBlk="1"/>
      </p:transition>
    </mc:Choice>
    <mc:Fallback xmlns="">
      <p:transition advTm="173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F2812C0-ED56-42EC-A598-D3C590760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8656FF2-CF66-40F5-82CA-015A8C1D925E}"/>
              </a:ext>
            </a:extLst>
          </p:cNvPr>
          <p:cNvSpPr txBox="1"/>
          <p:nvPr/>
        </p:nvSpPr>
        <p:spPr>
          <a:xfrm>
            <a:off x="323528" y="385376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แช่น้ำเป็นเวลา 4-6 ชม.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โรยเมล็ดลงดิน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รดน้ำวันละ 2 ครั้ง เช้า-เย็น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C159E02-AED7-44BE-B1D8-EF105539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" y="2206003"/>
            <a:ext cx="3883471" cy="218724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621ACDF-1A9C-461D-B5A9-598930C8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3" y="175691"/>
            <a:ext cx="3312368" cy="186558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E7EE1F1-7853-4CB3-B81C-D4A34A68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06003"/>
            <a:ext cx="3888432" cy="2187242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37E5DE4-5030-4631-9D47-8D0EE392049C}"/>
              </a:ext>
            </a:extLst>
          </p:cNvPr>
          <p:cNvSpPr txBox="1"/>
          <p:nvPr/>
        </p:nvSpPr>
        <p:spPr>
          <a:xfrm>
            <a:off x="1115616" y="472269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Kunlasatri" panose="020B0604020202020204" charset="0"/>
                <a:cs typeface="Kunlasatri" panose="020B0604020202020204" charset="0"/>
              </a:rPr>
              <a:t>ข้อมูลจาก </a:t>
            </a:r>
            <a:r>
              <a:rPr lang="en-US" sz="1800" dirty="0">
                <a:latin typeface="Kunlasatri" panose="020B0604020202020204" charset="0"/>
                <a:cs typeface="Kunlasatri" panose="020B0604020202020204" charset="0"/>
              </a:rPr>
              <a:t>: https://www.organicfarmthailand.com/how-to-plant-sunflower-seedlings/</a:t>
            </a:r>
            <a:endParaRPr lang="th-TH" sz="1800" dirty="0"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E8A6A637-96D8-4DAC-8F66-B38029EA263E}"/>
              </a:ext>
            </a:extLst>
          </p:cNvPr>
          <p:cNvSpPr/>
          <p:nvPr/>
        </p:nvSpPr>
        <p:spPr>
          <a:xfrm>
            <a:off x="1259632" y="163564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4426B146-C667-4957-A64F-F64C707933E2}"/>
              </a:ext>
            </a:extLst>
          </p:cNvPr>
          <p:cNvSpPr/>
          <p:nvPr/>
        </p:nvSpPr>
        <p:spPr>
          <a:xfrm>
            <a:off x="1213913" y="509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355">
        <p:fade thruBlk="1"/>
      </p:transition>
    </mc:Choice>
    <mc:Fallback xmlns="">
      <p:transition advTm="8355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ประดิษฐ์เครื่อง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ปลูกต้นอ่อน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ทานตะวัน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ที่สามารถ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และการรดน้ำ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อัตโนมัติ</a:t>
            </a:r>
            <a:endParaRPr lang="en" sz="2400" b="1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 algn="r" rtl="0">
                <a:spcBef>
                  <a:spcPts val="0"/>
                </a:spcBef>
                <a:buNone/>
              </a:pPr>
              <a:t>6</a:t>
            </a:fld>
            <a:endParaRPr lang="en" dirty="0"/>
          </a:p>
        </p:txBody>
      </p:sp>
      <p:sp>
        <p:nvSpPr>
          <p:cNvPr id="6" name="Shape 190"/>
          <p:cNvSpPr txBox="1">
            <a:spLocks/>
          </p:cNvSpPr>
          <p:nvPr/>
        </p:nvSpPr>
        <p:spPr>
          <a:xfrm>
            <a:off x="5715008" y="1500180"/>
            <a:ext cx="3214710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5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lyUPC" pitchFamily="34" charset="-34"/>
                <a:ea typeface="Arial"/>
                <a:cs typeface="LilyUPC" pitchFamily="34" charset="-34"/>
                <a:sym typeface="Arial"/>
              </a:rPr>
              <a:t>ขอบเขต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12" y="1883629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LilyUPC" pitchFamily="34" charset="-34"/>
                <a:cs typeface="LilyUPC" pitchFamily="34" charset="-34"/>
              </a:rPr>
              <a:t>การดำเนินงาน</a:t>
            </a:r>
          </a:p>
        </p:txBody>
      </p:sp>
      <p:pic>
        <p:nvPicPr>
          <p:cNvPr id="3" name="กราฟิก 2" descr="วิ่ง">
            <a:extLst>
              <a:ext uri="{FF2B5EF4-FFF2-40B4-BE49-F238E27FC236}">
                <a16:creationId xmlns:a16="http://schemas.microsoft.com/office/drawing/2014/main" id="{2CD3F8A5-C767-465A-A347-E49D5148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755" y="2656579"/>
            <a:ext cx="2075120" cy="2075120"/>
          </a:xfrm>
          <a:prstGeom prst="rect">
            <a:avLst/>
          </a:prstGeom>
        </p:spPr>
      </p:pic>
      <p:sp>
        <p:nvSpPr>
          <p:cNvPr id="8" name="วงรี 7">
            <a:extLst>
              <a:ext uri="{FF2B5EF4-FFF2-40B4-BE49-F238E27FC236}">
                <a16:creationId xmlns:a16="http://schemas.microsoft.com/office/drawing/2014/main" id="{2CF26197-4607-4FC7-A698-B8F3918652EF}"/>
              </a:ext>
            </a:extLst>
          </p:cNvPr>
          <p:cNvSpPr/>
          <p:nvPr/>
        </p:nvSpPr>
        <p:spPr>
          <a:xfrm flipH="1" flipV="1">
            <a:off x="2366041" y="310209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623">
        <p:fade thruBlk="1"/>
      </p:transition>
    </mc:Choice>
    <mc:Fallback xmlns="">
      <p:transition advTm="10623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90A51DE-C1EF-437C-A9A8-94233A0A394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101" name="รูปภาพ 4100">
            <a:extLst>
              <a:ext uri="{FF2B5EF4-FFF2-40B4-BE49-F238E27FC236}">
                <a16:creationId xmlns:a16="http://schemas.microsoft.com/office/drawing/2014/main" id="{6F543380-B4B4-453E-A978-5C4837AE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08054"/>
          </a:xfrm>
          <a:prstGeom prst="rect">
            <a:avLst/>
          </a:prstGeom>
        </p:spPr>
      </p:pic>
      <p:sp>
        <p:nvSpPr>
          <p:cNvPr id="4" name="ตัวแทนหมายเลขสไลด์ 4">
            <a:extLst>
              <a:ext uri="{FF2B5EF4-FFF2-40B4-BE49-F238E27FC236}">
                <a16:creationId xmlns:a16="http://schemas.microsoft.com/office/drawing/2014/main" id="{785645BA-F83A-4027-B80F-1BDEC8C0E48F}"/>
              </a:ext>
            </a:extLst>
          </p:cNvPr>
          <p:cNvSpPr txBox="1">
            <a:spLocks/>
          </p:cNvSpPr>
          <p:nvPr/>
        </p:nvSpPr>
        <p:spPr>
          <a:xfrm>
            <a:off x="8729118" y="482324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78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9856">
        <p:fade thruBlk="1"/>
      </p:transition>
    </mc:Choice>
    <mc:Fallback xmlns="">
      <p:transition advTm="29856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528A129-3A72-41CF-99BC-9FB87BB8B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A22E4B6-8B13-455D-9337-78E07F91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082"/>
            <a:ext cx="6372200" cy="48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4295"/>
      </p:ext>
    </p:extLst>
  </p:cSld>
  <p:clrMapOvr>
    <a:masterClrMapping/>
  </p:clrMapOvr>
  <p:transition advTm="33495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42937" y="650890"/>
          <a:ext cx="57435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37" y="650890"/>
                        <a:ext cx="574357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28596" y="-18"/>
            <a:ext cx="5143536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คุณลักษณะของเครื่อง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71472" y="4071948"/>
            <a:ext cx="1071570" cy="784592"/>
          </a:xfrm>
          <a:prstGeom prst="homePlate">
            <a:avLst>
              <a:gd name="adj" fmla="val 3012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การรดน้ำอัตโนมัติ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500166" y="4071948"/>
            <a:ext cx="1500198" cy="785818"/>
          </a:xfrm>
          <a:prstGeom prst="chevron">
            <a:avLst>
              <a:gd name="adj" fmla="val 2985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9</a:t>
            </a:fld>
            <a:endParaRPr lang="en" sz="2000" dirty="0"/>
          </a:p>
        </p:txBody>
      </p:sp>
      <p:sp>
        <p:nvSpPr>
          <p:cNvPr id="7" name="Shape 190"/>
          <p:cNvSpPr txBox="1">
            <a:spLocks/>
          </p:cNvSpPr>
          <p:nvPr/>
        </p:nvSpPr>
        <p:spPr>
          <a:xfrm>
            <a:off x="428596" y="642924"/>
            <a:ext cx="3643338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3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lyUPC" pitchFamily="34" charset="-34"/>
                <a:ea typeface="Lato Hairline"/>
                <a:cs typeface="LilyUPC" pitchFamily="34" charset="-34"/>
                <a:sym typeface="Lato Hairline"/>
              </a:rPr>
              <a:t>ปลูกต้นอ่อนทานตะวันอัตโนมัติ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lyUPC" pitchFamily="34" charset="-34"/>
              <a:ea typeface="Lato Hairline"/>
              <a:cs typeface="LilyUPC" pitchFamily="34" charset="-34"/>
              <a:sym typeface="Lato Hairline"/>
            </a:endParaRPr>
          </a:p>
        </p:txBody>
      </p:sp>
      <p:sp>
        <p:nvSpPr>
          <p:cNvPr id="11" name="Shape 192"/>
          <p:cNvSpPr/>
          <p:nvPr/>
        </p:nvSpPr>
        <p:spPr>
          <a:xfrm>
            <a:off x="2857488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7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วัดความชื้นดินกับอากาศ</a:t>
            </a:r>
            <a:endParaRPr lang="en" sz="17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2" name="Shape 192"/>
          <p:cNvSpPr/>
          <p:nvPr/>
        </p:nvSpPr>
        <p:spPr>
          <a:xfrm>
            <a:off x="4143372" y="4071948"/>
            <a:ext cx="1285884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2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ตรวจสอบความผิดพลาดของระบบ</a:t>
            </a:r>
            <a:endParaRPr lang="en" sz="12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3" name="Shape 192"/>
          <p:cNvSpPr/>
          <p:nvPr/>
        </p:nvSpPr>
        <p:spPr>
          <a:xfrm>
            <a:off x="5286380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ดูสถานะผ่าน </a:t>
            </a:r>
            <a:r>
              <a:rPr lang="en-US" sz="2000" dirty="0" err="1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wifi</a:t>
            </a:r>
            <a:r>
              <a:rPr lang="en-US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 </a:t>
            </a:r>
            <a:endParaRPr lang="en" sz="20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522">
        <p:fade thruBlk="1"/>
      </p:transition>
    </mc:Choice>
    <mc:Fallback xmlns="">
      <p:transition advTm="14522">
        <p:fade thruBlk="1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434</Words>
  <Application>Microsoft Office PowerPoint</Application>
  <PresentationFormat>นำเสนอทางหน้าจอ (16:9)</PresentationFormat>
  <Paragraphs>108</Paragraphs>
  <Slides>20</Slides>
  <Notes>13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20</vt:i4>
      </vt:variant>
    </vt:vector>
  </HeadingPairs>
  <TitlesOfParts>
    <vt:vector size="31" baseType="lpstr">
      <vt:lpstr>FreesiaUPC</vt:lpstr>
      <vt:lpstr>Lato Light</vt:lpstr>
      <vt:lpstr>TH Sarabun New</vt:lpstr>
      <vt:lpstr>Kunlasatri</vt:lpstr>
      <vt:lpstr>LilyUPC</vt:lpstr>
      <vt:lpstr>Lato Hairline</vt:lpstr>
      <vt:lpstr>Arial</vt:lpstr>
      <vt:lpstr>Times New Roman</vt:lpstr>
      <vt:lpstr>Cordia New</vt:lpstr>
      <vt:lpstr>Eglamour template</vt:lpstr>
      <vt:lpstr>PDF</vt:lpstr>
      <vt:lpstr>โครงงาน</vt:lpstr>
      <vt:lpstr>ความเป็นมาและความสำคัญของโครงงาน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คุณลักษณะของเครื่อง</vt:lpstr>
      <vt:lpstr>อุปกรณ์</vt:lpstr>
      <vt:lpstr>1. ATMEGA328P</vt:lpstr>
      <vt:lpstr>งานนำเสนอ PowerPoint</vt:lpstr>
      <vt:lpstr>การดำเนินการ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ตารางงาน</vt:lpstr>
      <vt:lpstr>อนาคตจะทำอะไรต่อไป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</dc:title>
  <dc:creator>zeta</dc:creator>
  <cp:lastModifiedBy>Sirawit Lappisatepun</cp:lastModifiedBy>
  <cp:revision>38</cp:revision>
  <dcterms:modified xsi:type="dcterms:W3CDTF">2017-11-15T14:45:41Z</dcterms:modified>
</cp:coreProperties>
</file>